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0" r:id="rId3"/>
    <p:sldId id="267" r:id="rId4"/>
    <p:sldId id="268" r:id="rId5"/>
    <p:sldId id="265" r:id="rId6"/>
    <p:sldId id="266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90"/>
    <p:restoredTop sz="73690" autoAdjust="0"/>
  </p:normalViewPr>
  <p:slideViewPr>
    <p:cSldViewPr snapToGrid="0" snapToObjects="1">
      <p:cViewPr varScale="1">
        <p:scale>
          <a:sx n="120" d="100"/>
          <a:sy n="120" d="100"/>
        </p:scale>
        <p:origin x="-1866" y="-10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-367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351503"/>
            <a:ext cx="4662985" cy="26228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" name="Straight Connector 6"/>
          <p:cNvCxnSpPr/>
          <p:nvPr/>
        </p:nvCxnSpPr>
        <p:spPr>
          <a:xfrm>
            <a:off x="5132439" y="540774"/>
            <a:ext cx="0" cy="818043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380963" y="3114368"/>
            <a:ext cx="4662985" cy="57838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Practice Lab is to create a distance from point; Where’s the closest Starbuck’s ?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Runtime requirements are detailed in the slide above.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3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 and deliver the runtime statements and query to deliver the above-</a:t>
            </a:r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https://github.com/mmcloughlin/starbucks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5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CQL syntax to harvest from:</a:t>
            </a:r>
          </a:p>
          <a:p>
            <a:endParaRPr lang="en-US" dirty="0" smtClean="0"/>
          </a:p>
          <a:p>
            <a:r>
              <a:rPr lang="en-US" dirty="0" smtClean="0"/>
              <a:t>DROP KEYSPACE IF EXISTS ks_7454;</a:t>
            </a:r>
          </a:p>
          <a:p>
            <a:endParaRPr lang="en-US" dirty="0" smtClean="0"/>
          </a:p>
          <a:p>
            <a:r>
              <a:rPr lang="en-US" dirty="0" smtClean="0"/>
              <a:t>CREATE KEYSPACE ks_7454 WITH REPLICATION =</a:t>
            </a:r>
          </a:p>
          <a:p>
            <a:r>
              <a:rPr lang="en-US" dirty="0" smtClean="0"/>
              <a:t>   {'class': '</a:t>
            </a:r>
            <a:r>
              <a:rPr lang="en-US" dirty="0" err="1" smtClean="0"/>
              <a:t>SimpleStrategy</a:t>
            </a:r>
            <a:r>
              <a:rPr lang="en-US" dirty="0" smtClean="0"/>
              <a:t>',</a:t>
            </a:r>
          </a:p>
          <a:p>
            <a:r>
              <a:rPr lang="en-US" dirty="0" smtClean="0"/>
              <a:t>   '</a:t>
            </a:r>
            <a:r>
              <a:rPr lang="en-US" dirty="0" err="1" smtClean="0"/>
              <a:t>replication_factor</a:t>
            </a:r>
            <a:r>
              <a:rPr lang="en-US" dirty="0" smtClean="0"/>
              <a:t>': 1};</a:t>
            </a:r>
          </a:p>
          <a:p>
            <a:endParaRPr lang="en-US" dirty="0" smtClean="0"/>
          </a:p>
          <a:p>
            <a:r>
              <a:rPr lang="en-US" dirty="0" smtClean="0"/>
              <a:t>USE ks_7454;</a:t>
            </a:r>
          </a:p>
          <a:p>
            <a:endParaRPr lang="en-US" dirty="0" smtClean="0"/>
          </a:p>
          <a:p>
            <a:r>
              <a:rPr lang="en-US" dirty="0" smtClean="0"/>
              <a:t>CREATE TABLE </a:t>
            </a:r>
            <a:r>
              <a:rPr lang="en-US" dirty="0" err="1" smtClean="0"/>
              <a:t>my_mapData</a:t>
            </a:r>
            <a:endParaRPr lang="en-US" dirty="0" smtClean="0"/>
          </a:p>
          <a:p>
            <a:r>
              <a:rPr lang="en-US" dirty="0" smtClean="0"/>
              <a:t>   (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md_pk</a:t>
            </a:r>
            <a:r>
              <a:rPr lang="en-US" dirty="0" smtClean="0"/>
              <a:t>  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md_latLng</a:t>
            </a:r>
            <a:r>
              <a:rPr lang="en-US" dirty="0" smtClean="0"/>
              <a:t>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md_lat</a:t>
            </a:r>
            <a:r>
              <a:rPr lang="en-US" dirty="0" smtClean="0"/>
              <a:t> 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md_lng</a:t>
            </a:r>
            <a:r>
              <a:rPr lang="en-US" dirty="0" smtClean="0"/>
              <a:t> 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md_name</a:t>
            </a:r>
            <a:r>
              <a:rPr lang="en-US" dirty="0" smtClean="0"/>
              <a:t>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md_address</a:t>
            </a:r>
            <a:r>
              <a:rPr lang="en-US" dirty="0" smtClean="0"/>
              <a:t>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md_city</a:t>
            </a:r>
            <a:r>
              <a:rPr lang="en-US" dirty="0" smtClean="0"/>
              <a:t>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md_province</a:t>
            </a:r>
            <a:r>
              <a:rPr lang="en-US" dirty="0" smtClean="0"/>
              <a:t>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md_postcode</a:t>
            </a:r>
            <a:r>
              <a:rPr lang="en-US" dirty="0" smtClean="0"/>
              <a:t>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md_country</a:t>
            </a:r>
            <a:r>
              <a:rPr lang="en-US" dirty="0" smtClean="0"/>
              <a:t>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md_phone</a:t>
            </a:r>
            <a:r>
              <a:rPr lang="en-US" dirty="0" smtClean="0"/>
              <a:t>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md_category</a:t>
            </a:r>
            <a:r>
              <a:rPr lang="en-US" dirty="0" smtClean="0"/>
              <a:t>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md_subCategory</a:t>
            </a:r>
            <a:r>
              <a:rPr lang="en-US" dirty="0" smtClean="0"/>
              <a:t>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md_type</a:t>
            </a:r>
            <a:r>
              <a:rPr lang="en-US" dirty="0" smtClean="0"/>
              <a:t>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md_tags</a:t>
            </a:r>
            <a:r>
              <a:rPr lang="en-US" dirty="0" smtClean="0"/>
              <a:t>            TEXT,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md_mySource</a:t>
            </a:r>
            <a:r>
              <a:rPr lang="en-US" dirty="0" smtClean="0"/>
              <a:t>        TEXT,</a:t>
            </a:r>
          </a:p>
          <a:p>
            <a:r>
              <a:rPr lang="en-US" dirty="0" smtClean="0"/>
              <a:t>   PRIMARY KEY (</a:t>
            </a:r>
            <a:r>
              <a:rPr lang="en-US" dirty="0" err="1" smtClean="0"/>
              <a:t>md_pk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);</a:t>
            </a:r>
          </a:p>
          <a:p>
            <a:endParaRPr lang="en-US" dirty="0" smtClean="0"/>
          </a:p>
          <a:p>
            <a:r>
              <a:rPr lang="en-US" dirty="0" smtClean="0"/>
              <a:t>COPY </a:t>
            </a:r>
            <a:r>
              <a:rPr lang="en-US" dirty="0" err="1" smtClean="0"/>
              <a:t>my_mapdata</a:t>
            </a:r>
            <a:endParaRPr lang="en-US" dirty="0" smtClean="0"/>
          </a:p>
          <a:p>
            <a:r>
              <a:rPr lang="en-US" dirty="0" smtClean="0"/>
              <a:t>   (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md_pk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md_address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md_category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md_city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md_country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md_lat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md_latlng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md_lng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md_mysource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md_name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md_phone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md_postcode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md_province</a:t>
            </a:r>
            <a:r>
              <a:rPr lang="en-US" dirty="0" smtClean="0"/>
              <a:t> 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md_subcategory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md_tags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md_type</a:t>
            </a:r>
            <a:endParaRPr lang="en-US" dirty="0" smtClean="0"/>
          </a:p>
          <a:p>
            <a:r>
              <a:rPr lang="en-US" dirty="0" smtClean="0"/>
              <a:t>   )</a:t>
            </a:r>
          </a:p>
          <a:p>
            <a:r>
              <a:rPr lang="en-US" dirty="0" smtClean="0"/>
              <a:t>FROM '7454_my_mapdata.small.csv'</a:t>
            </a:r>
          </a:p>
          <a:p>
            <a:r>
              <a:rPr lang="en-US" dirty="0" smtClean="0"/>
              <a:t>WITH HEADER = TRUE 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3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farther in this Practice Lab: given sample syntax, build something new.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93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 to</a:t>
            </a:r>
            <a:r>
              <a:rPr lang="en-US" baseline="0" dirty="0" smtClean="0"/>
              <a:t> the goals outlined above.</a:t>
            </a:r>
          </a:p>
          <a:p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Download and install JTS, restart DSE.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Design and deliver an Intersects/POLYGON query.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83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what worked well, poorly, from the Practice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Practice Lab-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0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Light banner,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Lef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Righ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51666" y="1083137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90145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0099" y="1123949"/>
            <a:ext cx="6450676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 End of Module: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695" r:id="rId3"/>
    <p:sldLayoutId id="2147483694" r:id="rId4"/>
    <p:sldLayoutId id="2147483712" r:id="rId5"/>
    <p:sldLayoutId id="2147483714" r:id="rId6"/>
    <p:sldLayoutId id="2147483717" r:id="rId7"/>
    <p:sldLayoutId id="2147483710" r:id="rId8"/>
    <p:sldLayoutId id="2147483716" r:id="rId9"/>
    <p:sldLayoutId id="2147483715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entral.maven.org/maven2/com/vividsolutions/jts/1.13/D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3978877" y="205946"/>
            <a:ext cx="5025080" cy="4253453"/>
          </a:xfrm>
        </p:spPr>
        <p:txBody>
          <a:bodyPr/>
          <a:lstStyle/>
          <a:p>
            <a:r>
              <a:rPr lang="en-US" sz="1800" dirty="0" smtClean="0"/>
              <a:t>This Practice </a:t>
            </a:r>
            <a:r>
              <a:rPr lang="en-US" sz="1800" dirty="0"/>
              <a:t>L</a:t>
            </a:r>
            <a:r>
              <a:rPr lang="en-US" sz="1800" dirty="0" smtClean="0"/>
              <a:t>ab is dependent on Discussion </a:t>
            </a:r>
            <a:r>
              <a:rPr lang="en-US" sz="1800" dirty="0"/>
              <a:t>M</a:t>
            </a:r>
            <a:r>
              <a:rPr lang="en-US" sz="1800" dirty="0" smtClean="0"/>
              <a:t>odule 7453, where most of the objects we create in this lab were introduced.</a:t>
            </a:r>
          </a:p>
          <a:p>
            <a:r>
              <a:rPr lang="en-US" sz="1800" dirty="0" smtClean="0"/>
              <a:t>This </a:t>
            </a:r>
            <a:r>
              <a:rPr lang="en-US" sz="1800" dirty="0"/>
              <a:t>P</a:t>
            </a:r>
            <a:r>
              <a:rPr lang="en-US" sz="1800" dirty="0" smtClean="0"/>
              <a:t>ractice Lab requires a working DSE system, with DSE Search enabled, and with ability to execute CQL DDL.</a:t>
            </a:r>
          </a:p>
          <a:p>
            <a:r>
              <a:rPr lang="en-US" sz="1800" dirty="0" smtClean="0"/>
              <a:t>If running the optional portions of this lab, </a:t>
            </a:r>
            <a:r>
              <a:rPr lang="en-US" sz="1800" dirty="0"/>
              <a:t>this Practice Lab requires a </a:t>
            </a:r>
            <a:r>
              <a:rPr lang="en-US" sz="1800" dirty="0" err="1"/>
              <a:t>ssh</a:t>
            </a:r>
            <a:r>
              <a:rPr lang="en-US" sz="1800" dirty="0"/>
              <a:t>(C) prompt on </a:t>
            </a:r>
            <a:r>
              <a:rPr lang="en-US" sz="1800" dirty="0" smtClean="0"/>
              <a:t>all nodes </a:t>
            </a:r>
            <a:r>
              <a:rPr lang="en-US" sz="1800" dirty="0"/>
              <a:t>operating DSE Search. </a:t>
            </a:r>
            <a:r>
              <a:rPr lang="en-US" sz="1800" dirty="0" smtClean="0"/>
              <a:t>A node reboot is required.</a:t>
            </a:r>
          </a:p>
          <a:p>
            <a:r>
              <a:rPr lang="en-US" sz="1800" dirty="0" smtClean="0"/>
              <a:t>All commands are run from CQLSH, or DSE Studio. CQLSH is required to COPY data into (a table).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5860"/>
            <a:ext cx="3089305" cy="680970"/>
          </a:xfrm>
        </p:spPr>
        <p:txBody>
          <a:bodyPr/>
          <a:lstStyle/>
          <a:p>
            <a:r>
              <a:rPr lang="en-US" sz="2000" dirty="0" smtClean="0"/>
              <a:t>DSE Search, Geospatial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83363"/>
            <a:ext cx="3089305" cy="828360"/>
          </a:xfrm>
        </p:spPr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5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Closest Starbucks, USA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705405" y="1209586"/>
            <a:ext cx="3894897" cy="2178927"/>
          </a:xfrm>
        </p:spPr>
        <p:txBody>
          <a:bodyPr/>
          <a:lstStyle/>
          <a:p>
            <a:r>
              <a:rPr lang="en-US" sz="1800" dirty="0" smtClean="0"/>
              <a:t>2017; 17,000 Starbucks locations USA</a:t>
            </a:r>
          </a:p>
          <a:p>
            <a:r>
              <a:rPr lang="en-US" sz="1800" dirty="0" err="1" smtClean="0"/>
              <a:t>Github</a:t>
            </a:r>
            <a:r>
              <a:rPr lang="en-US" sz="1800" dirty="0" smtClean="0"/>
              <a:t> downloaded data; 6000 US Starbucks locations, 10 years old ?</a:t>
            </a:r>
          </a:p>
          <a:p>
            <a:endParaRPr lang="en-US" sz="1800" dirty="0"/>
          </a:p>
          <a:p>
            <a:r>
              <a:rPr lang="en-US" sz="2000" dirty="0" smtClean="0"/>
              <a:t>Create the runtime to support the query; Where is my closest Starbucks ?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4" y="1467999"/>
            <a:ext cx="2490397" cy="249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24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Create basic runtime, Load Data-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63611" y="889687"/>
            <a:ext cx="449546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0188" indent="-230188">
              <a:buFont typeface="Arial" pitchFamily="34" charset="0"/>
              <a:buChar char="•"/>
            </a:pPr>
            <a:r>
              <a:rPr lang="en-US" sz="1800" dirty="0"/>
              <a:t>Given file; </a:t>
            </a:r>
            <a:r>
              <a:rPr lang="en-US" sz="1800" dirty="0" smtClean="0"/>
              <a:t>7454_my_mapdata.small.csv</a:t>
            </a:r>
          </a:p>
          <a:p>
            <a:pPr marL="230188" indent="-230188">
              <a:buFont typeface="Arial" pitchFamily="34" charset="0"/>
              <a:buChar char="•"/>
            </a:pPr>
            <a:endParaRPr lang="en-US" sz="1800" dirty="0"/>
          </a:p>
          <a:p>
            <a:pPr marL="230188" indent="-230188">
              <a:buFont typeface="Arial" pitchFamily="34" charset="0"/>
              <a:buChar char="•"/>
            </a:pPr>
            <a:r>
              <a:rPr lang="en-US" sz="1800" dirty="0" smtClean="0"/>
              <a:t>CREAT KEYSPACE </a:t>
            </a:r>
            <a:r>
              <a:rPr lang="en-US" sz="1800" b="1" dirty="0" smtClean="0"/>
              <a:t>...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800" dirty="0" smtClean="0"/>
              <a:t>CREATE TABLE </a:t>
            </a:r>
            <a:r>
              <a:rPr lang="en-US" sz="1800" b="1" dirty="0" smtClean="0"/>
              <a:t>...</a:t>
            </a:r>
          </a:p>
          <a:p>
            <a:pPr marL="230188" indent="-230188">
              <a:buFont typeface="Arial" pitchFamily="34" charset="0"/>
              <a:buChar char="•"/>
            </a:pPr>
            <a:r>
              <a:rPr lang="en-US" sz="1800" dirty="0" smtClean="0"/>
              <a:t>Load data</a:t>
            </a:r>
            <a:r>
              <a:rPr lang="en-US" sz="1800" dirty="0"/>
              <a:t>; </a:t>
            </a:r>
            <a:endParaRPr lang="en-US" sz="1800" dirty="0" smtClean="0"/>
          </a:p>
          <a:p>
            <a:pPr defTabSz="230188"/>
            <a:r>
              <a:rPr lang="en-US" sz="1800" dirty="0" smtClean="0"/>
              <a:t>		</a:t>
            </a:r>
            <a:r>
              <a:rPr lang="en-US" sz="1600" dirty="0" smtClean="0"/>
              <a:t>COPY </a:t>
            </a:r>
            <a:r>
              <a:rPr lang="en-US" sz="1600" dirty="0" err="1"/>
              <a:t>my_mapdata</a:t>
            </a:r>
            <a:endParaRPr lang="en-US" sz="1600" dirty="0"/>
          </a:p>
          <a:p>
            <a:pPr defTabSz="230188"/>
            <a:r>
              <a:rPr lang="en-US" sz="1600" dirty="0"/>
              <a:t>   </a:t>
            </a:r>
            <a:r>
              <a:rPr lang="en-US" sz="1600" dirty="0" smtClean="0"/>
              <a:t>			(</a:t>
            </a:r>
            <a:endParaRPr lang="en-US" sz="1600" dirty="0"/>
          </a:p>
          <a:p>
            <a:pPr defTabSz="230188"/>
            <a:r>
              <a:rPr lang="en-US" sz="1600" dirty="0"/>
              <a:t>   </a:t>
            </a:r>
            <a:r>
              <a:rPr lang="en-US" sz="1600" dirty="0" smtClean="0"/>
              <a:t>			</a:t>
            </a:r>
            <a:r>
              <a:rPr lang="en-US" sz="1600" dirty="0" err="1" smtClean="0"/>
              <a:t>md_pk</a:t>
            </a:r>
            <a:r>
              <a:rPr lang="en-US" sz="1600" dirty="0"/>
              <a:t>,</a:t>
            </a:r>
          </a:p>
          <a:p>
            <a:pPr defTabSz="230188"/>
            <a:r>
              <a:rPr lang="en-US" sz="1600" dirty="0"/>
              <a:t>   </a:t>
            </a:r>
            <a:r>
              <a:rPr lang="en-US" sz="1600" dirty="0" smtClean="0"/>
              <a:t>  			 </a:t>
            </a:r>
            <a:r>
              <a:rPr lang="en-US" sz="1600" b="1" dirty="0" smtClean="0"/>
              <a:t>...</a:t>
            </a:r>
            <a:endParaRPr lang="en-US" sz="1600" b="1" dirty="0"/>
          </a:p>
          <a:p>
            <a:pPr defTabSz="230188"/>
            <a:r>
              <a:rPr lang="en-US" sz="1600" dirty="0"/>
              <a:t>   </a:t>
            </a:r>
            <a:r>
              <a:rPr lang="en-US" sz="1600" dirty="0" smtClean="0"/>
              <a:t>			</a:t>
            </a:r>
            <a:r>
              <a:rPr lang="en-US" sz="1600" dirty="0" err="1" smtClean="0"/>
              <a:t>md_type</a:t>
            </a:r>
            <a:endParaRPr lang="en-US" sz="1600" dirty="0"/>
          </a:p>
          <a:p>
            <a:pPr defTabSz="230188"/>
            <a:r>
              <a:rPr lang="en-US" sz="1600" dirty="0"/>
              <a:t>  </a:t>
            </a:r>
            <a:r>
              <a:rPr lang="en-US" sz="1600" dirty="0" smtClean="0"/>
              <a:t>			 </a:t>
            </a:r>
            <a:r>
              <a:rPr lang="en-US" sz="1600" dirty="0"/>
              <a:t>)</a:t>
            </a:r>
          </a:p>
          <a:p>
            <a:pPr defTabSz="230188"/>
            <a:r>
              <a:rPr lang="en-US" sz="1600" dirty="0" smtClean="0"/>
              <a:t>		FROM </a:t>
            </a:r>
            <a:r>
              <a:rPr lang="en-US" sz="1600" dirty="0"/>
              <a:t>'7454_my_mapdata.small.csv'</a:t>
            </a:r>
          </a:p>
          <a:p>
            <a:pPr defTabSz="230188"/>
            <a:r>
              <a:rPr lang="en-US" sz="1600" dirty="0" smtClean="0"/>
              <a:t>		WITH </a:t>
            </a:r>
            <a:r>
              <a:rPr lang="en-US" sz="1600" dirty="0"/>
              <a:t>HEADER = TRUE ;</a:t>
            </a:r>
          </a:p>
          <a:p>
            <a:endParaRPr lang="en-US" sz="1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330175" y="4266782"/>
            <a:ext cx="309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Execute all of the instructions on the notes page below-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41" y="972064"/>
            <a:ext cx="2672290" cy="307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08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The Query-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4389120" y="1603365"/>
            <a:ext cx="429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1800" dirty="0"/>
              <a:t>U</a:t>
            </a:r>
            <a:r>
              <a:rPr lang="en-US" sz="1800" dirty="0" smtClean="0"/>
              <a:t>se </a:t>
            </a:r>
            <a:r>
              <a:rPr lang="en-US" sz="1800" dirty="0" err="1" smtClean="0"/>
              <a:t>LatLonType</a:t>
            </a:r>
            <a:endParaRPr lang="en-US" sz="18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Write the (Radius from point), </a:t>
            </a:r>
            <a:r>
              <a:rPr lang="en-US" sz="1800" dirty="0" err="1" smtClean="0"/>
              <a:t>geofilt</a:t>
            </a:r>
            <a:r>
              <a:rPr lang="en-US" sz="1800" dirty="0" smtClean="0"/>
              <a:t> query-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1800" dirty="0" smtClean="0"/>
              <a:t>Write the </a:t>
            </a:r>
            <a:r>
              <a:rPr lang="en-US" sz="1800" dirty="0" err="1" smtClean="0"/>
              <a:t>bbox</a:t>
            </a:r>
            <a:r>
              <a:rPr lang="en-US" sz="1800" dirty="0" smtClean="0"/>
              <a:t> query-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46" y="945343"/>
            <a:ext cx="1816212" cy="167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846" y="2803694"/>
            <a:ext cx="1816212" cy="167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66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Farther:</a:t>
            </a:r>
            <a:br>
              <a:rPr lang="en-US" dirty="0" smtClean="0"/>
            </a:br>
            <a:r>
              <a:rPr lang="en-US" dirty="0" smtClean="0"/>
              <a:t>(Optional)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0516" y="3628571"/>
            <a:ext cx="360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 navigator and explorer of African ancestry, Pedro Alonso Nino traveled with Christopher Columbus’ first expedition to the New World in 1492. </a:t>
            </a:r>
            <a:r>
              <a:rPr lang="en-US" sz="1000" dirty="0" smtClean="0"/>
              <a:t>Pedro </a:t>
            </a:r>
            <a:r>
              <a:rPr lang="en-US" sz="1000" dirty="0"/>
              <a:t>Nino was the pilot of Columbus’ ship the “</a:t>
            </a:r>
            <a:r>
              <a:rPr lang="en-US" sz="1000" dirty="0" smtClean="0"/>
              <a:t>Santa Maria.”</a:t>
            </a:r>
          </a:p>
          <a:p>
            <a:r>
              <a:rPr lang="en-US" sz="1000" dirty="0" smtClean="0"/>
              <a:t>http</a:t>
            </a:r>
            <a:r>
              <a:rPr lang="en-US" sz="1000" dirty="0"/>
              <a:t>://legacysunfoldingjourney.blogspot.com/2013/07/african-explorers-and-settlers-of-new.html</a:t>
            </a:r>
            <a:endParaRPr lang="en-US" sz="1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9" y="539562"/>
            <a:ext cx="2484153" cy="291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77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72" y="616057"/>
            <a:ext cx="3810390" cy="548048"/>
          </a:xfrm>
        </p:spPr>
        <p:txBody>
          <a:bodyPr/>
          <a:lstStyle/>
          <a:p>
            <a:r>
              <a:rPr lang="en-US" dirty="0" smtClean="0"/>
              <a:t>Challenge 2 (Optional): Add polygon support-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000-DTSE-Search-7454-60-PL-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6"/>
          </p:nvPr>
        </p:nvSpPr>
        <p:spPr>
          <a:xfrm>
            <a:off x="4267200" y="257468"/>
            <a:ext cx="4649375" cy="3542916"/>
          </a:xfrm>
        </p:spPr>
        <p:txBody>
          <a:bodyPr/>
          <a:lstStyle/>
          <a:p>
            <a:pPr marL="6350" indent="0" defTabSz="457200">
              <a:buNone/>
            </a:pPr>
            <a:r>
              <a:rPr lang="en-US" sz="1800" dirty="0" smtClean="0"/>
              <a:t>Extend (Copy) Challenge 1-</a:t>
            </a:r>
          </a:p>
          <a:p>
            <a:pPr defTabSz="457200"/>
            <a:r>
              <a:rPr lang="en-US" sz="1800" dirty="0" smtClean="0"/>
              <a:t>Download JTS from, </a:t>
            </a:r>
            <a:r>
              <a:rPr lang="en-US" sz="1800" dirty="0">
                <a:hlinkClick r:id="rId3"/>
              </a:rPr>
              <a:t>http://central.maven.org/maven2/com/vividsolutions/jts/1.13/DSE</a:t>
            </a:r>
            <a:endParaRPr lang="en-US" sz="1800" dirty="0"/>
          </a:p>
          <a:p>
            <a:pPr defTabSz="457200"/>
            <a:r>
              <a:rPr lang="en-US" sz="1800" dirty="0"/>
              <a:t>Copy Jar into, ./</a:t>
            </a:r>
            <a:r>
              <a:rPr lang="en-US" sz="1800" dirty="0" smtClean="0"/>
              <a:t>resources/</a:t>
            </a:r>
            <a:r>
              <a:rPr lang="en-US" sz="1800" dirty="0" err="1" smtClean="0"/>
              <a:t>solr</a:t>
            </a:r>
            <a:r>
              <a:rPr lang="en-US" sz="1800" dirty="0" smtClean="0"/>
              <a:t>/lib  (from parent directory of DSE).</a:t>
            </a:r>
          </a:p>
          <a:p>
            <a:pPr defTabSz="457200"/>
            <a:r>
              <a:rPr lang="en-US" sz="1800" dirty="0" smtClean="0"/>
              <a:t>Restart DSE</a:t>
            </a:r>
          </a:p>
          <a:p>
            <a:pPr defTabSz="457200"/>
            <a:r>
              <a:rPr lang="en-US" sz="1800" dirty="0" smtClean="0"/>
              <a:t>Add a polygon query; Intersects/POLYGON</a:t>
            </a:r>
          </a:p>
          <a:p>
            <a:pPr defTabSz="457200"/>
            <a:r>
              <a:rPr lang="en-US" sz="1800" dirty="0"/>
              <a:t>Use, </a:t>
            </a:r>
            <a:r>
              <a:rPr lang="en-US" sz="1800" dirty="0" err="1"/>
              <a:t>SpatialRecursivePrefixTreeFieldType</a:t>
            </a:r>
            <a:endParaRPr lang="en-US" sz="1800" dirty="0"/>
          </a:p>
          <a:p>
            <a:pPr marL="228600" indent="-222250" defTabSz="228600">
              <a:buNone/>
            </a:pPr>
            <a:endParaRPr lang="en-US" sz="1800" dirty="0"/>
          </a:p>
          <a:p>
            <a:pPr defTabSz="228600"/>
            <a:r>
              <a:rPr lang="en-US" sz="1800" i="1" dirty="0" smtClean="0"/>
              <a:t>To save time, you can do all of this work on new tables, etcetera.</a:t>
            </a:r>
            <a:endParaRPr lang="en-US" sz="18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4" y="1403643"/>
            <a:ext cx="3029230" cy="292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81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000-DTSE-Search-7454-60-DM-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11" y="1093076"/>
            <a:ext cx="3478441" cy="2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08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000-DTSE-Search-7454-60-DM-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End </a:t>
            </a:r>
            <a:r>
              <a:rPr lang="en-US" smtClean="0"/>
              <a:t>of Module: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0806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725</TotalTime>
  <Words>669</Words>
  <Application>Microsoft Office PowerPoint</Application>
  <PresentationFormat>On-screen Show (16:9)</PresentationFormat>
  <Paragraphs>127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DataStax_Template_Widescreen</vt:lpstr>
      <vt:lpstr>Practice Lab:</vt:lpstr>
      <vt:lpstr>Challenge 1: Closest Starbucks, USA</vt:lpstr>
      <vt:lpstr>Challenge 1: Create basic runtime, Load Data-</vt:lpstr>
      <vt:lpstr>Challenge 1: The Query-</vt:lpstr>
      <vt:lpstr>Go Farther: (Optional)</vt:lpstr>
      <vt:lpstr>Challenge 2 (Optional): Add polygon support-</vt:lpstr>
      <vt:lpstr>Practice Lab:</vt:lpstr>
      <vt:lpstr>End of Module: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Yen Wolf</dc:creator>
  <cp:lastModifiedBy>default</cp:lastModifiedBy>
  <cp:revision>50</cp:revision>
  <dcterms:created xsi:type="dcterms:W3CDTF">2018-03-30T00:33:11Z</dcterms:created>
  <dcterms:modified xsi:type="dcterms:W3CDTF">2018-07-26T22:41:40Z</dcterms:modified>
</cp:coreProperties>
</file>